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77" r:id="rId4"/>
    <p:sldId id="260" r:id="rId5"/>
    <p:sldId id="261" r:id="rId6"/>
    <p:sldId id="262" r:id="rId7"/>
    <p:sldId id="263" r:id="rId8"/>
    <p:sldId id="264" r:id="rId9"/>
    <p:sldId id="266" r:id="rId10"/>
    <p:sldId id="272" r:id="rId11"/>
    <p:sldId id="273" r:id="rId12"/>
    <p:sldId id="274" r:id="rId13"/>
    <p:sldId id="271" r:id="rId14"/>
    <p:sldId id="275" r:id="rId15"/>
    <p:sldId id="270" r:id="rId16"/>
    <p:sldId id="276" r:id="rId17"/>
    <p:sldId id="265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A27C46-B0AF-1A41-8623-E91199C20D33}">
          <p14:sldIdLst>
            <p14:sldId id="256"/>
          </p14:sldIdLst>
        </p14:section>
        <p14:section name="Vue CLI" id="{CDF75323-9A71-D743-87ED-B8767454DFDB}">
          <p14:sldIdLst>
            <p14:sldId id="277"/>
            <p14:sldId id="260"/>
            <p14:sldId id="261"/>
            <p14:sldId id="262"/>
          </p14:sldIdLst>
        </p14:section>
        <p14:section name="Vue CLI2" id="{57755C4E-E506-1344-AD6F-F801EA519FDC}">
          <p14:sldIdLst>
            <p14:sldId id="263"/>
            <p14:sldId id="264"/>
            <p14:sldId id="266"/>
            <p14:sldId id="272"/>
            <p14:sldId id="273"/>
            <p14:sldId id="274"/>
            <p14:sldId id="271"/>
            <p14:sldId id="275"/>
            <p14:sldId id="270"/>
          </p14:sldIdLst>
        </p14:section>
        <p14:section name="Vue CLI3" id="{36023727-11BC-DA4F-817D-15AB6ECBB44D}">
          <p14:sldIdLst>
            <p14:sldId id="276"/>
            <p14:sldId id="265"/>
            <p14:sldId id="26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2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/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  <a:endParaRPr lang="en-US" altLang="zh-CN"/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/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79" y="473832"/>
            <a:ext cx="10838132" cy="8274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64639" y="1450976"/>
            <a:ext cx="10838132" cy="467518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panose="05000000000000000000" pitchFamily="2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</p:txBody>
      </p:sp>
      <p:pic>
        <p:nvPicPr>
          <p:cNvPr id="4" name="Picture 2" descr="ue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4" y="235671"/>
            <a:ext cx="691049" cy="6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1B09A-AEE1-FA45-8BC8-1245CC2DDB32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0B917-5E28-3246-A9BF-2F09398C9341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1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1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相关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王红元 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zh-CN" altLang="en-US"/>
              <a:t> 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程序运行过程</a:t>
            </a:r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4964" y="1238250"/>
            <a:ext cx="10160485" cy="5443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函数的使用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644" y="1437595"/>
            <a:ext cx="9060696" cy="22586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4" y="4026160"/>
            <a:ext cx="5308600" cy="205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35" y="4051560"/>
            <a:ext cx="5194300" cy="20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run build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129" y="1193549"/>
            <a:ext cx="10887056" cy="5337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npm run dev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058" y="1281013"/>
            <a:ext cx="11375043" cy="5505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修改配置：</a:t>
            </a:r>
            <a:r>
              <a:rPr kumimoji="1" lang="en-US" altLang="zh-CN"/>
              <a:t>webpack.base.conf.js</a:t>
            </a:r>
            <a:r>
              <a:rPr kumimoji="1" lang="zh-CN" altLang="en-US"/>
              <a:t>起别名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8247" y="1497683"/>
            <a:ext cx="7439861" cy="3414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Vue CLI3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今年</a:t>
            </a:r>
            <a:r>
              <a:rPr lang="en-US" altLang="zh-CN"/>
              <a:t>8</a:t>
            </a:r>
            <a:r>
              <a:rPr lang="zh-CN" altLang="en-US"/>
              <a:t>月份刚刚发布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vue-cli 3 </a:t>
            </a:r>
            <a:r>
              <a:rPr lang="zh-CN" altLang="en-US"/>
              <a:t>与 </a:t>
            </a:r>
            <a:r>
              <a:rPr lang="en-US" altLang="zh-CN"/>
              <a:t>2 </a:t>
            </a:r>
            <a:r>
              <a:rPr lang="zh-CN" altLang="en-US"/>
              <a:t>版本有很大区别</a:t>
            </a:r>
            <a:endParaRPr lang="zh-CN" altLang="en-US"/>
          </a:p>
          <a:p>
            <a:pPr lvl="1"/>
            <a:r>
              <a:rPr lang="nl-NL" altLang="zh-CN"/>
              <a:t>vue-cli 3 </a:t>
            </a:r>
            <a:r>
              <a:rPr lang="zh-CN" altLang="nl-NL"/>
              <a:t>是基于</a:t>
            </a:r>
            <a:r>
              <a:rPr lang="nl-NL" altLang="zh-CN"/>
              <a:t> webpack 4 </a:t>
            </a:r>
            <a:r>
              <a:rPr lang="zh-CN" altLang="nl-NL"/>
              <a:t>打造，</a:t>
            </a:r>
            <a:r>
              <a:rPr lang="nl-NL" altLang="zh-CN"/>
              <a:t>vue-cli 2 </a:t>
            </a:r>
            <a:r>
              <a:rPr lang="zh-CN" altLang="nl-NL"/>
              <a:t>还是</a:t>
            </a:r>
            <a:r>
              <a:rPr lang="nl-NL" altLang="zh-CN"/>
              <a:t> webapck 3</a:t>
            </a:r>
            <a:endParaRPr lang="nl-NL" altLang="zh-CN"/>
          </a:p>
          <a:p>
            <a:pPr lvl="1"/>
            <a:r>
              <a:rPr lang="en-US" altLang="zh-CN"/>
              <a:t>vue-cli 3 </a:t>
            </a:r>
            <a:r>
              <a:rPr lang="zh-CN" altLang="en-US"/>
              <a:t>的设计原则是“</a:t>
            </a:r>
            <a:r>
              <a:rPr lang="en-US" altLang="zh-CN"/>
              <a:t>0</a:t>
            </a:r>
            <a:r>
              <a:rPr lang="zh-CN" altLang="en-US"/>
              <a:t>配置”，移除的配置文件根目录下的，</a:t>
            </a:r>
            <a:r>
              <a:rPr lang="en-US" altLang="zh-CN"/>
              <a:t>build</a:t>
            </a:r>
            <a:r>
              <a:rPr lang="zh-CN" altLang="en-US"/>
              <a:t>和</a:t>
            </a:r>
            <a:r>
              <a:rPr lang="en-US" altLang="zh-CN"/>
              <a:t>config</a:t>
            </a:r>
            <a:r>
              <a:rPr lang="zh-CN" altLang="en-US"/>
              <a:t>等目录</a:t>
            </a:r>
            <a:endParaRPr lang="zh-CN" altLang="en-US"/>
          </a:p>
          <a:p>
            <a:pPr lvl="1"/>
            <a:r>
              <a:rPr lang="en-US" altLang="zh-CN"/>
              <a:t>vue-cli 3 </a:t>
            </a:r>
            <a:r>
              <a:rPr lang="zh-CN" altLang="en-US"/>
              <a:t>提供了 </a:t>
            </a:r>
            <a:r>
              <a:rPr lang="en-US" altLang="zh-CN"/>
              <a:t>vue ui </a:t>
            </a:r>
            <a:r>
              <a:rPr lang="zh-CN" altLang="en-US"/>
              <a:t>命令，提供了可视化配置，更加人性化</a:t>
            </a:r>
            <a:endParaRPr lang="en-US" altLang="zh-CN"/>
          </a:p>
          <a:p>
            <a:pPr lvl="1"/>
            <a:r>
              <a:rPr lang="zh-CN" altLang="en-US"/>
              <a:t>移除了</a:t>
            </a:r>
            <a:r>
              <a:rPr lang="en-US" altLang="zh-CN"/>
              <a:t>static</a:t>
            </a:r>
            <a:r>
              <a:rPr lang="zh-CN" altLang="en-US"/>
              <a:t>文件夹，新增了</a:t>
            </a:r>
            <a:r>
              <a:rPr lang="en-US" altLang="zh-CN"/>
              <a:t>public</a:t>
            </a:r>
            <a:r>
              <a:rPr lang="zh-CN" altLang="en-US"/>
              <a:t>文件夹，并且</a:t>
            </a:r>
            <a:r>
              <a:rPr lang="en-US" altLang="zh-CN"/>
              <a:t>index.html</a:t>
            </a:r>
            <a:r>
              <a:rPr lang="zh-CN" altLang="en-US"/>
              <a:t>移动到</a:t>
            </a:r>
            <a:r>
              <a:rPr lang="en-US" altLang="zh-CN"/>
              <a:t>public</a:t>
            </a:r>
            <a:r>
              <a:rPr lang="zh-CN" altLang="en-US"/>
              <a:t>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AutoShape 1" descr="/src/471B83A0B21944A5A3ABC0503684A82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759878"/>
            <a:ext cx="7305431" cy="1669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45" y="1404135"/>
            <a:ext cx="11528110" cy="4727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目录结构详解</a:t>
            </a:r>
            <a:endParaRPr kumimoji="1"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3514" y="1238250"/>
            <a:ext cx="11363385" cy="5443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配置去哪里了？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1238066"/>
            <a:ext cx="7716715" cy="5444088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zh-CN"/>
              <a:t>UI</a:t>
            </a:r>
            <a:r>
              <a:rPr lang="zh-CN" altLang="en-US"/>
              <a:t>方面的配置</a:t>
            </a:r>
            <a:endParaRPr lang="zh-CN" altLang="en-US"/>
          </a:p>
          <a:p>
            <a:pPr lvl="1"/>
            <a:r>
              <a:rPr lang="zh-CN" altLang="en-US"/>
              <a:t>启动配置服务器：</a:t>
            </a:r>
            <a:r>
              <a:rPr lang="en-US" altLang="zh-CN"/>
              <a:t>vue ui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396" y="2431057"/>
            <a:ext cx="7268308" cy="4083202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7971693" y="1238066"/>
            <a:ext cx="4126524" cy="54440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 marL="228600" indent="-228600" algn="l" defTabSz="730885" rtl="0" eaLnBrk="1" latinLnBrk="0" hangingPunct="1">
              <a:lnSpc>
                <a:spcPct val="150000"/>
              </a:lnSpc>
              <a:spcBef>
                <a:spcPts val="144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730885" rtl="0" eaLnBrk="1" latinLnBrk="0" hangingPunct="1">
              <a:lnSpc>
                <a:spcPct val="150000"/>
              </a:lnSpc>
              <a:spcBef>
                <a:spcPts val="96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730885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730885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730885" rtl="0" eaLnBrk="1" latinLnBrk="0" hangingPunct="1">
              <a:lnSpc>
                <a:spcPct val="150000"/>
              </a:lnSpc>
              <a:spcBef>
                <a:spcPts val="48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965200" indent="-139065" algn="l" defTabSz="730885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04265" indent="-139065" algn="l" defTabSz="730885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330" indent="-139065" algn="l" defTabSz="730885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760" indent="-139065" algn="l" defTabSz="730885" rtl="0" eaLnBrk="1" latinLnBrk="0" hangingPunct="1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一大堆配置文件去哪里了？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605" y="1726359"/>
            <a:ext cx="3568700" cy="478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自定义配置：起别名</a:t>
            </a:r>
            <a:endParaRPr kumimoji="1"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2110" y="1238250"/>
            <a:ext cx="5819110" cy="5443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CLI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如果你只是简单写几个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Vue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kumimoji="1" lang="en-US" altLang="zh-CN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Demo</a:t>
            </a:r>
            <a:r>
              <a:rPr kumimoji="1"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那么你不需要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Vue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CLI.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如果你在</a:t>
            </a:r>
            <a:r>
              <a:rPr kumimoji="1"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开发大型项目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那么你需要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并且必然</a:t>
            </a:r>
            <a:r>
              <a:rPr kumimoji="1"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需要使用</a:t>
            </a:r>
            <a:r>
              <a:rPr kumimoji="1" lang="en-US" altLang="zh-CN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Vue</a:t>
            </a:r>
            <a:r>
              <a:rPr kumimoji="1"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CLI</a:t>
            </a:r>
            <a:endParaRPr kumimoji="1" lang="en-US" altLang="zh-CN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Vue.js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开发大型应用时，我们需要考虑代码目录结构、项目结构和部署、热加载、代码单元测试等事情。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如果每个项目都要手动完成这些工作，那无以效率比较低效，所以通常我们会使用一些脚手架工具来帮助完成这些事情。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CLI</a:t>
            </a: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是什么意思</a:t>
            </a:r>
            <a:r>
              <a: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?</a:t>
            </a:r>
            <a:endParaRPr kumimoji="1"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Command-Line Interface,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翻译为命令行界面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但是俗称</a:t>
            </a:r>
            <a:r>
              <a:rPr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脚手架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zh-CN" altLang="en-US"/>
              <a:t>一个官方发布 </a:t>
            </a:r>
            <a:r>
              <a:rPr lang="en-US" altLang="zh-CN"/>
              <a:t>vue.js </a:t>
            </a:r>
            <a:r>
              <a:rPr lang="zh-CN" altLang="en-US"/>
              <a:t>项目脚手架</a:t>
            </a:r>
            <a:endParaRPr lang="en-US" altLang="zh-CN"/>
          </a:p>
          <a:p>
            <a:pPr lvl="1"/>
            <a:r>
              <a:rPr lang="zh-CN" altLang="en-US"/>
              <a:t>使用 </a:t>
            </a:r>
            <a:r>
              <a:rPr lang="en-US" altLang="zh-CN"/>
              <a:t>vue-cli </a:t>
            </a:r>
            <a:r>
              <a:rPr lang="zh-CN" altLang="en-US"/>
              <a:t>可以快速搭建</a:t>
            </a:r>
            <a:r>
              <a:rPr lang="en-US" altLang="zh-CN"/>
              <a:t>Vue</a:t>
            </a:r>
            <a:r>
              <a:rPr lang="zh-CN" altLang="en-US"/>
              <a:t>开发环境以及对应的</a:t>
            </a:r>
            <a:r>
              <a:rPr lang="en-US" altLang="zh-CN"/>
              <a:t>webpack</a:t>
            </a:r>
            <a:r>
              <a:rPr lang="zh-CN" altLang="en-US"/>
              <a:t>配置</a:t>
            </a:r>
            <a:r>
              <a:rPr lang="en-US" altLang="zh-CN"/>
              <a:t>.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脚手架长什么样子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?</a:t>
            </a:r>
            <a:endParaRPr kumimoji="1"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/>
          </a:p>
        </p:txBody>
      </p:sp>
      <p:pic>
        <p:nvPicPr>
          <p:cNvPr id="4" name="Picture 2" descr="https://pic1.zhimg.com/80/dabac18440345211cacf0a17b57d8be0_h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25" y="4018726"/>
            <a:ext cx="3690345" cy="24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Node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/>
              <a:t>安装</a:t>
            </a:r>
            <a:r>
              <a:rPr kumimoji="1" lang="en-US" altLang="zh-CN" b="1"/>
              <a:t>NodeJS</a:t>
            </a:r>
            <a:endParaRPr kumimoji="1" lang="en-US" altLang="zh-CN" b="1"/>
          </a:p>
          <a:p>
            <a:pPr lvl="1">
              <a:lnSpc>
                <a:spcPct val="150000"/>
              </a:lnSpc>
            </a:pPr>
            <a:r>
              <a:rPr kumimoji="1" lang="zh-CN" altLang="en-US"/>
              <a:t>可以直接在官方网站中下载安装</a:t>
            </a:r>
            <a:r>
              <a:rPr kumimoji="1" lang="en-US" altLang="zh-CN"/>
              <a:t>.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网址</a:t>
            </a:r>
            <a:r>
              <a:rPr kumimoji="1" lang="en-US" altLang="zh-CN"/>
              <a:t>:</a:t>
            </a:r>
            <a:r>
              <a:rPr kumimoji="1" lang="zh-CN" altLang="en-US"/>
              <a:t> </a:t>
            </a:r>
            <a:r>
              <a:rPr lang="en-US" altLang="zh-CN"/>
              <a:t>http://nodejs.cn/download/</a:t>
            </a: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检测安装的版本</a:t>
            </a:r>
            <a:endParaRPr kumimoji="1" lang="en-US" altLang="zh-CN" b="1"/>
          </a:p>
          <a:p>
            <a:pPr lvl="1">
              <a:lnSpc>
                <a:spcPct val="150000"/>
              </a:lnSpc>
            </a:pPr>
            <a:r>
              <a:rPr kumimoji="1" lang="zh-CN" altLang="en-US"/>
              <a:t>默认情况下自动安装</a:t>
            </a:r>
            <a:r>
              <a:rPr kumimoji="1" lang="en-US" altLang="zh-CN"/>
              <a:t>Node</a:t>
            </a:r>
            <a:r>
              <a:rPr kumimoji="1" lang="zh-CN" altLang="en-US"/>
              <a:t>和</a:t>
            </a:r>
            <a:r>
              <a:rPr kumimoji="1" lang="en-US" altLang="zh-CN"/>
              <a:t>NPM</a:t>
            </a:r>
            <a:endParaRPr kumimoji="1" lang="en-US" altLang="zh-CN"/>
          </a:p>
          <a:p>
            <a:pPr lvl="1">
              <a:lnSpc>
                <a:spcPct val="150000"/>
              </a:lnSpc>
            </a:pPr>
            <a:r>
              <a:rPr kumimoji="1" lang="en-US" altLang="zh-CN"/>
              <a:t>Node</a:t>
            </a:r>
            <a:r>
              <a:rPr kumimoji="1" lang="zh-CN" altLang="en-US"/>
              <a:t>环境要求</a:t>
            </a:r>
            <a:r>
              <a:rPr kumimoji="1" lang="en-US" altLang="zh-CN"/>
              <a:t>8.9</a:t>
            </a:r>
            <a:r>
              <a:rPr kumimoji="1" lang="zh-CN" altLang="en-US"/>
              <a:t>以上或者更高版本</a:t>
            </a: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endParaRPr kumimoji="1" lang="en-US" altLang="zh-CN"/>
          </a:p>
          <a:p>
            <a:pPr>
              <a:lnSpc>
                <a:spcPct val="150000"/>
              </a:lnSpc>
            </a:pPr>
            <a:r>
              <a:rPr kumimoji="1" lang="zh-CN" altLang="en-US" b="1"/>
              <a:t>什么是</a:t>
            </a:r>
            <a:r>
              <a:rPr kumimoji="1" lang="en-US" altLang="zh-CN" b="1"/>
              <a:t>NPM</a:t>
            </a:r>
            <a:r>
              <a:rPr kumimoji="1" lang="zh-CN" altLang="en-US" b="1"/>
              <a:t>呢</a:t>
            </a:r>
            <a:r>
              <a:rPr kumimoji="1" lang="en-US" altLang="zh-CN" b="1"/>
              <a:t>?</a:t>
            </a:r>
            <a:endParaRPr kumimoji="1" lang="en-US" altLang="zh-CN" b="1"/>
          </a:p>
          <a:p>
            <a:pPr lvl="1">
              <a:lnSpc>
                <a:spcPct val="150000"/>
              </a:lnSpc>
            </a:pPr>
            <a:r>
              <a:rPr lang="en-US" altLang="zh-CN"/>
              <a:t>NPM</a:t>
            </a:r>
            <a:r>
              <a:rPr lang="zh-CN" altLang="en-US"/>
              <a:t>的全称是</a:t>
            </a:r>
            <a:r>
              <a:rPr lang="en-US" altLang="zh-CN"/>
              <a:t>Node Package Manager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是一个</a:t>
            </a:r>
            <a:r>
              <a:rPr lang="en-US" altLang="zh-CN"/>
              <a:t>NodeJS</a:t>
            </a:r>
            <a:r>
              <a:rPr lang="zh-CN" altLang="en-US"/>
              <a:t>包管理和分发工具，已经成为了非官方的发布</a:t>
            </a:r>
            <a:r>
              <a:rPr lang="en-US" altLang="zh-CN"/>
              <a:t>Node</a:t>
            </a:r>
            <a:r>
              <a:rPr lang="zh-CN" altLang="en-US"/>
              <a:t>模块（包）的标准。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kumimoji="1" lang="zh-CN" altLang="en-US"/>
              <a:t>后续我们会经常使用</a:t>
            </a:r>
            <a:r>
              <a:rPr kumimoji="1" lang="en-US" altLang="zh-CN"/>
              <a:t>NPM</a:t>
            </a:r>
            <a:r>
              <a:rPr kumimoji="1" lang="zh-CN" altLang="en-US"/>
              <a:t>来安装一些开发过程中依赖包</a:t>
            </a:r>
            <a:r>
              <a:rPr kumimoji="1" lang="en-US" altLang="zh-CN"/>
              <a:t>.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78" y="3861555"/>
            <a:ext cx="2743200" cy="787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flipH="1">
            <a:off x="5193321" y="1758460"/>
            <a:ext cx="6646986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cnpm</a:t>
            </a:r>
            <a:r>
              <a:rPr lang="zh-CN" altLang="en-US"/>
              <a:t>安装</a:t>
            </a:r>
            <a:endParaRPr lang="zh-CN" altLang="en-US"/>
          </a:p>
          <a:p>
            <a:r>
              <a:rPr lang="zh-CN" altLang="en-US"/>
              <a:t>由于国内直接使用 </a:t>
            </a:r>
            <a:r>
              <a:rPr lang="en-US" altLang="zh-CN"/>
              <a:t>npm </a:t>
            </a:r>
            <a:r>
              <a:rPr lang="zh-CN" altLang="en-US"/>
              <a:t>的官方镜像是非常慢的，这里推荐使用淘宝 </a:t>
            </a:r>
            <a:r>
              <a:rPr lang="en-US" altLang="zh-CN"/>
              <a:t>NPM </a:t>
            </a:r>
            <a:r>
              <a:rPr lang="zh-CN" altLang="en-US"/>
              <a:t>镜像。</a:t>
            </a:r>
            <a:endParaRPr lang="en-US" altLang="zh-CN"/>
          </a:p>
          <a:p>
            <a:r>
              <a:rPr lang="zh-CN" altLang="en-US"/>
              <a:t>你可以使用淘宝定制的 </a:t>
            </a:r>
            <a:r>
              <a:rPr lang="en-US" altLang="zh-CN"/>
              <a:t>cnpm (gzip </a:t>
            </a:r>
            <a:r>
              <a:rPr lang="zh-CN" altLang="en-US"/>
              <a:t>压缩支持</a:t>
            </a:r>
            <a:r>
              <a:rPr lang="en-US" altLang="zh-CN"/>
              <a:t>) </a:t>
            </a:r>
            <a:r>
              <a:rPr lang="zh-CN" altLang="en-US"/>
              <a:t>命令行工具代替默认的 </a:t>
            </a:r>
            <a:r>
              <a:rPr lang="en-US" altLang="zh-CN"/>
              <a:t>npm:</a:t>
            </a:r>
            <a:endParaRPr lang="en-US" altLang="zh-CN"/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npm install -g cnpm --registry=https://registry.npm.taobao.org</a:t>
            </a:r>
            <a:endParaRPr lang="en-US" altLang="zh-CN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zh-CN" altLang="en-US"/>
              <a:t>这样就可以使用 </a:t>
            </a:r>
            <a:r>
              <a:rPr lang="en-US" altLang="zh-CN"/>
              <a:t>cnpm </a:t>
            </a:r>
            <a:r>
              <a:rPr lang="zh-CN" altLang="en-US"/>
              <a:t>命令来安装模块了：</a:t>
            </a:r>
            <a:endParaRPr lang="en-US" altLang="zh-CN"/>
          </a:p>
          <a:p>
            <a:r>
              <a:rPr lang="en-US" altLang="zh-CN">
                <a:solidFill>
                  <a:schemeClr val="accent4">
                    <a:lumMod val="60000"/>
                    <a:lumOff val="40000"/>
                  </a:schemeClr>
                </a:solidFill>
              </a:rPr>
              <a:t>cnpm install [name]</a:t>
            </a:r>
            <a:endParaRPr kumimoji="1" lang="zh-CN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 </a:t>
            </a:r>
            <a:r>
              <a:rPr lang="en-US" altLang="zh-CN"/>
              <a:t>CLI</a:t>
            </a:r>
            <a:r>
              <a:rPr lang="zh-CN" altLang="en-US"/>
              <a:t>使用前提 </a:t>
            </a:r>
            <a:r>
              <a:rPr lang="en-US" altLang="zh-CN"/>
              <a:t>-</a:t>
            </a:r>
            <a:r>
              <a:rPr lang="zh-CN" altLang="en-US"/>
              <a:t> </a:t>
            </a:r>
            <a:r>
              <a:rPr lang="en-US" altLang="zh-CN"/>
              <a:t>Webpack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/>
              <a:t>Vue.js</a:t>
            </a:r>
            <a:r>
              <a:rPr lang="zh-CN" altLang="en-US"/>
              <a:t>官方脚手架工具就使用了</a:t>
            </a:r>
            <a:r>
              <a:rPr lang="en-US" altLang="zh-CN"/>
              <a:t>webpack</a:t>
            </a:r>
            <a:r>
              <a:rPr lang="zh-CN" altLang="en-US"/>
              <a:t>模板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对所有的资源会压缩等优化操作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zh-CN" altLang="en-US"/>
              <a:t>它在开发过程中提供了一套完整的功能，能够使得我们开发过程中变得高效。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Webpack</a:t>
            </a:r>
            <a:r>
              <a:rPr lang="zh-CN" altLang="en-US"/>
              <a:t>的全局安装</a:t>
            </a:r>
            <a:endParaRPr lang="en-US" altLang="zh-CN"/>
          </a:p>
          <a:p>
            <a:pPr lvl="1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</a:rPr>
              <a:t>npm install webpack -g</a:t>
            </a:r>
            <a:endParaRPr lang="zh-CN" altLang="en-US">
              <a:solidFill>
                <a:srgbClr val="FF0000"/>
              </a:solidFill>
            </a:endParaRPr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605" y="3697797"/>
            <a:ext cx="6537614" cy="2884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的使用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安装</a:t>
            </a:r>
            <a:r>
              <a:rPr kumimoji="1" lang="en-US" altLang="zh-CN"/>
              <a:t>Vue</a:t>
            </a:r>
            <a:r>
              <a:rPr kumimoji="1" lang="zh-CN" altLang="en-US"/>
              <a:t>脚手架</a:t>
            </a:r>
            <a:endParaRPr kumimoji="1" lang="en-US" altLang="zh-CN"/>
          </a:p>
          <a:p>
            <a:pPr lvl="1"/>
            <a:r>
              <a:rPr lang="en-US" altLang="zh-CN"/>
              <a:t>npm install -g @vue/cli</a:t>
            </a:r>
            <a:endParaRPr lang="en-US" altLang="zh-CN"/>
          </a:p>
          <a:p>
            <a:endParaRPr kumimoji="1" lang="en-US" altLang="zh-CN"/>
          </a:p>
          <a:p>
            <a:r>
              <a:rPr kumimoji="1" lang="zh-CN" altLang="en-US"/>
              <a:t>注意：上面安装的是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的版本，如果需要想按照</a:t>
            </a:r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的方式初始化项目时不可以的。</a:t>
            </a:r>
            <a:endParaRPr kumimoji="1" lang="en-US" altLang="zh-CN"/>
          </a:p>
          <a:p>
            <a:endParaRPr lang="zh-CN" altLang="en-US">
              <a:solidFill>
                <a:srgbClr val="353535"/>
              </a:solidFill>
              <a:latin typeface="AppleSystemUIFont" charset="0"/>
            </a:endParaRPr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CLI3</a:t>
            </a:r>
            <a:r>
              <a:rPr kumimoji="1" lang="zh-CN" altLang="en-US"/>
              <a:t>初始化项目</a:t>
            </a:r>
            <a:endParaRPr kumimoji="1" lang="en-US" altLang="zh-CN"/>
          </a:p>
          <a:p>
            <a:pPr lvl="1"/>
            <a:r>
              <a:rPr kumimoji="1" lang="en-US" altLang="zh-CN">
                <a:solidFill>
                  <a:srgbClr val="FFC000"/>
                </a:solidFill>
              </a:rPr>
              <a:t>vue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create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my-project</a:t>
            </a:r>
            <a:endParaRPr kumimoji="1" lang="zh-CN" altLang="en-US">
              <a:solidFill>
                <a:srgbClr val="FFC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508" y="2116159"/>
            <a:ext cx="34544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63" y="2983810"/>
            <a:ext cx="5238074" cy="1649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Vue</a:t>
            </a:r>
            <a:r>
              <a:rPr kumimoji="1" lang="zh-CN" altLang="en-US"/>
              <a:t> </a:t>
            </a:r>
            <a:r>
              <a:rPr kumimoji="1" lang="en-US" altLang="zh-CN"/>
              <a:t>CLI2</a:t>
            </a:r>
            <a:r>
              <a:rPr kumimoji="1" lang="zh-CN" altLang="en-US"/>
              <a:t>详解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47" y="1303398"/>
            <a:ext cx="11479306" cy="5293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目录结构详解</a:t>
            </a:r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6264" y="1238250"/>
            <a:ext cx="8425060" cy="5443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Runtime-Compiler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Runtime-only</a:t>
            </a:r>
            <a:r>
              <a:rPr lang="zh-CN" altLang="en-US">
                <a:solidFill>
                  <a:schemeClr val="tx1"/>
                </a:solidFill>
              </a:rPr>
              <a:t>的区别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193" y="2157046"/>
            <a:ext cx="6515034" cy="4525107"/>
          </a:xfrm>
        </p:spPr>
        <p:txBody>
          <a:bodyPr/>
          <a:lstStyle/>
          <a:p>
            <a:r>
              <a:rPr kumimoji="1" lang="zh-CN" altLang="en-US"/>
              <a:t>简单总结</a:t>
            </a:r>
            <a:endParaRPr kumimoji="1" lang="en-US" altLang="zh-CN"/>
          </a:p>
          <a:p>
            <a:pPr lvl="1"/>
            <a:r>
              <a:rPr kumimoji="1" lang="zh-CN" altLang="en-US"/>
              <a:t>如果在之后的开发中，你依然使用</a:t>
            </a:r>
            <a:r>
              <a:rPr kumimoji="1" lang="en-US" altLang="zh-CN"/>
              <a:t>template</a:t>
            </a:r>
            <a:r>
              <a:rPr kumimoji="1" lang="zh-CN" altLang="en-US"/>
              <a:t>，就需要选择</a:t>
            </a:r>
            <a:r>
              <a:rPr kumimoji="1" lang="en-US" altLang="zh-CN"/>
              <a:t>Runtime-Compiler</a:t>
            </a:r>
            <a:endParaRPr kumimoji="1" lang="en-US" altLang="zh-CN"/>
          </a:p>
          <a:p>
            <a:pPr lvl="1"/>
            <a:r>
              <a:rPr kumimoji="1" lang="zh-CN" altLang="en-US"/>
              <a:t>如果你之后的开发中，使用的是</a:t>
            </a:r>
            <a:r>
              <a:rPr kumimoji="1" lang="en-US" altLang="zh-CN"/>
              <a:t>.vue</a:t>
            </a:r>
            <a:r>
              <a:rPr kumimoji="1" lang="zh-CN" altLang="en-US"/>
              <a:t>文件夹开发，那么可以选择</a:t>
            </a:r>
            <a:r>
              <a:rPr kumimoji="1" lang="en-US" altLang="zh-CN"/>
              <a:t>Runtime-only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3825" y="1425636"/>
            <a:ext cx="5033061" cy="4834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91" y="1457012"/>
            <a:ext cx="6407436" cy="543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render</a:t>
            </a:r>
            <a:r>
              <a:rPr kumimoji="1" lang="zh-CN" altLang="en-US"/>
              <a:t>和</a:t>
            </a:r>
            <a:r>
              <a:rPr kumimoji="1" lang="en-US" altLang="zh-CN"/>
              <a:t>template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440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Runtime-Compiler</a:t>
            </a:r>
            <a:r>
              <a:rPr kumimoji="1" lang="zh-CN" altLang="en-US"/>
              <a:t> 和 </a:t>
            </a:r>
            <a:r>
              <a:rPr kumimoji="1" lang="en-US" altLang="zh-CN"/>
              <a:t>Runtime-only</a:t>
            </a:r>
            <a:endParaRPr kumimoji="1" lang="en-US" altLang="zh-CN"/>
          </a:p>
          <a:p>
            <a:pPr marL="228600" lvl="1">
              <a:spcBef>
                <a:spcPts val="1440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40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40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40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pPr marL="228600" lvl="1">
              <a:spcBef>
                <a:spcPts val="1440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为什么存在这样的差异呢？</a:t>
            </a:r>
            <a:endParaRPr kumimoji="1" lang="en-US" altLang="zh-CN"/>
          </a:p>
          <a:p>
            <a:pPr marL="685800" lvl="2">
              <a:spcBef>
                <a:spcPts val="1440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我们需要先理解</a:t>
            </a:r>
            <a:r>
              <a:rPr kumimoji="1" lang="en-US" altLang="zh-CN"/>
              <a:t>Vue</a:t>
            </a:r>
            <a:r>
              <a:rPr kumimoji="1" lang="zh-CN" altLang="en-US"/>
              <a:t>应用程序是如何运行起来的。</a:t>
            </a:r>
            <a:endParaRPr kumimoji="1" lang="en-US" altLang="zh-CN"/>
          </a:p>
          <a:p>
            <a:pPr marL="685800" lvl="2">
              <a:spcBef>
                <a:spcPts val="1440"/>
              </a:spcBef>
              <a:buFont typeface="Wingdings" panose="05000000000000000000" pitchFamily="2" charset="2"/>
              <a:buChar char="n"/>
            </a:pPr>
            <a:r>
              <a:rPr kumimoji="1" lang="en-US" altLang="zh-CN"/>
              <a:t>Vue</a:t>
            </a:r>
            <a:r>
              <a:rPr kumimoji="1" lang="zh-CN" altLang="en-US"/>
              <a:t>中的模板如何最终渲染成真实</a:t>
            </a:r>
            <a:r>
              <a:rPr kumimoji="1" lang="en-US" altLang="zh-CN"/>
              <a:t>DOM</a:t>
            </a:r>
            <a:r>
              <a:rPr kumimoji="1" lang="zh-CN" altLang="en-US"/>
              <a:t>。</a:t>
            </a:r>
            <a:endParaRPr kumimoji="1" lang="en-US" altLang="zh-CN"/>
          </a:p>
          <a:p>
            <a:pPr marL="685800" lvl="2">
              <a:spcBef>
                <a:spcPts val="1440"/>
              </a:spcBef>
              <a:buFont typeface="Wingdings" panose="05000000000000000000" pitchFamily="2" charset="2"/>
              <a:buChar char="n"/>
            </a:pPr>
            <a:r>
              <a:rPr kumimoji="1" lang="zh-CN" altLang="en-US"/>
              <a:t>我们来看下面的一幅图。</a:t>
            </a:r>
            <a:endParaRPr kumimoji="1" lang="zh-CN" altLang="en-US"/>
          </a:p>
          <a:p>
            <a:pPr marL="228600" lvl="1">
              <a:spcBef>
                <a:spcPts val="1440"/>
              </a:spcBef>
              <a:buFont typeface="Wingdings" panose="05000000000000000000" pitchFamily="2" charset="2"/>
              <a:buChar char="n"/>
            </a:pPr>
            <a:endParaRPr kumimoji="1"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416" y="1878622"/>
            <a:ext cx="3594502" cy="15563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339" y="1984129"/>
            <a:ext cx="35433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rism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vuejs-why</Template>
  <TotalTime>0</TotalTime>
  <Words>1639</Words>
  <Application>WPS 演示</Application>
  <PresentationFormat>宽屏</PresentationFormat>
  <Paragraphs>129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黑体</vt:lpstr>
      <vt:lpstr>Eurostile</vt:lpstr>
      <vt:lpstr>AppleSystemUIFont</vt:lpstr>
      <vt:lpstr>Arial Unicode MS</vt:lpstr>
      <vt:lpstr>Calibri Light</vt:lpstr>
      <vt:lpstr>Calibri</vt:lpstr>
      <vt:lpstr>Segoe Print</vt:lpstr>
      <vt:lpstr>vuejs-why</vt:lpstr>
      <vt:lpstr>Vue CLI相关</vt:lpstr>
      <vt:lpstr>什么是Vue CLI</vt:lpstr>
      <vt:lpstr>Vue CLI使用前提 - Node</vt:lpstr>
      <vt:lpstr>Vue CLI使用前提 - Webpack</vt:lpstr>
      <vt:lpstr>Vue CLI的使用</vt:lpstr>
      <vt:lpstr>Vue CLI2详解</vt:lpstr>
      <vt:lpstr>目录结构详解</vt:lpstr>
      <vt:lpstr>Runtime-Compiler和Runtime-only的区别</vt:lpstr>
      <vt:lpstr>render和template</vt:lpstr>
      <vt:lpstr>Vue程序运行过程</vt:lpstr>
      <vt:lpstr>render函数的使用</vt:lpstr>
      <vt:lpstr>npm run build</vt:lpstr>
      <vt:lpstr>npm run dev</vt:lpstr>
      <vt:lpstr>修改配置：webpack.base.conf.js起别名</vt:lpstr>
      <vt:lpstr>认识Vue CLI3</vt:lpstr>
      <vt:lpstr>Vue CLI3</vt:lpstr>
      <vt:lpstr>目录结构详解</vt:lpstr>
      <vt:lpstr>配置去哪里了？</vt:lpstr>
      <vt:lpstr>自定义配置：起别名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VueJS知识补充</dc:title>
  <dc:creator>卫康宏</dc:creator>
  <cp:lastModifiedBy>吴钥</cp:lastModifiedBy>
  <cp:revision>77</cp:revision>
  <dcterms:created xsi:type="dcterms:W3CDTF">2018-10-09T06:22:00Z</dcterms:created>
  <dcterms:modified xsi:type="dcterms:W3CDTF">2020-04-14T14:02:10Z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